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8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3" r:id="rId12"/>
    <p:sldId id="265" r:id="rId13"/>
    <p:sldId id="270" r:id="rId14"/>
    <p:sldId id="266" r:id="rId15"/>
    <p:sldId id="267" r:id="rId16"/>
    <p:sldId id="272" r:id="rId17"/>
    <p:sldId id="275" r:id="rId18"/>
    <p:sldId id="277" r:id="rId19"/>
    <p:sldId id="269" r:id="rId20"/>
    <p:sldId id="278" r:id="rId21"/>
    <p:sldId id="279" r:id="rId22"/>
    <p:sldId id="280" r:id="rId23"/>
    <p:sldId id="274" r:id="rId24"/>
    <p:sldId id="268" r:id="rId25"/>
    <p:sldId id="281" r:id="rId2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 varScale="1">
        <p:scale>
          <a:sx n="114" d="100"/>
          <a:sy n="114" d="100"/>
        </p:scale>
        <p:origin x="5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4CD09-5A8E-4049-8F99-1EF01B390FB5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B563-A781-4128-AD79-5E3F41DE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43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B563-A781-4128-AD79-5E3F41DE0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B563-A781-4128-AD79-5E3F41DE02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2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1E11-0CB8-1E22-EF95-350E445A5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C5A26-ABFE-F57B-6A5B-C39521C30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8DD55-B64A-F36D-727C-7D6A5CE6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90F59-62C6-9E5C-F122-038C5482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41137-7F2B-C3F7-6A19-FA499C62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3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6F6E-E0E5-7668-CD56-FDD469EE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7FB70-0422-1E05-ACA4-27554D54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FA17-B285-4E3E-993A-679EEEF3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B2B14-DA0D-F1C5-EA77-910AEFF0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9676-23AE-3B7A-CEC4-63A3EE7E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8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46946-4AAB-4E37-A459-B0A503058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769AC-E634-AEB6-4A4A-A03A81468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22B6-BEBD-86A6-EE8E-9DD83F48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226B-9735-863C-2C38-3B5563B3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5967A-22D8-5693-B7E3-01D05306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2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826-1592-EA52-1CA2-D37379EF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97D6D-BE9E-C104-40F4-5B1FC25BB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6159-7351-53B6-2E40-F8B46F3A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5F3C0-0A44-E8DC-0C27-99E29A5C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8588D-5E2D-583C-4DA0-DD8BFCFA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7C44-0B7F-93A2-1CC6-BE33DF39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49757-DD64-9FE0-E91D-B9444DFC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0AB20-2CE9-2605-FD4C-195E3837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D96-7028-8105-8890-DC32B71C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A0408-82E2-F0F9-861D-419C75BD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5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5B00-9F59-92C2-96DC-CA4EE205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18FE-5BEA-2C06-DABA-BDB4C541E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9B3CF-53B2-C52A-9F75-55FF0ED1E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C407C-780A-6BD4-FAE8-B5EA157E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1E748-6461-66C2-B189-E8A8B1C0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EEA4F-A1A6-41A1-069A-A5413C10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7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6ECE-1D73-3427-33AF-18E0A248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8CBDC-A536-AA09-30CA-4964A34A6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FCB5E-9AEF-7F13-EFA7-A4D1E2237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3F98D-7275-D81A-32FA-DD34CD4B8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7F317-A2EE-99B0-FFDB-CF8C7FA73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309C0-6392-220E-D83B-4B9C3839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A045A-5E03-289D-2590-795B0CA5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B9109-7E53-C980-49E0-E54CB751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DB6-4C92-CC98-7A31-5D4362AB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5B526-C4C6-F74A-775A-F4589A11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B4F38-ECE1-4726-A372-80419346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485A3-22FE-256E-860C-EC24FF59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2F0AA7-D813-D614-23FA-51785D3E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FC834-ED48-69E4-EC5D-F5641A88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87F07-B5F6-98DD-3CDB-6A78EDC9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C1CD-CDDA-DEEE-FD68-9844CF4A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0F6C-819F-4466-1A96-0BACBAF8C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41150-C88E-0B3E-E829-3A423B793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C340-4E69-53A3-EDC6-F9F4EB62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DCAC2-05F9-336D-B16B-6A894F55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CC83-8192-F9A9-438C-DF7BEE20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4458-5929-403D-0D7A-DCBBDB44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F779E1-EF38-E4B8-53AF-62B912BEC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F4D92-9555-7B27-20F0-761FBC72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C963-2F82-AC66-8924-C449E787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BC9CC-8E98-8DA7-D9ED-7DF65E4B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2E626-C7A9-73E3-EF62-5E077656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AB2B7-BCFF-10FF-AD84-356CAA5A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7FCE7-2B34-626A-EC29-87415F734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ECD59-DAEB-26B0-D9B4-2F93207E4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33833-799F-4D07-87C5-36CA975C44A4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31F6-54C8-B5AE-D123-7D25F5D73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D527A-16DC-0220-EE33-178DF991C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8767BC-73E5-4744-A13B-0B77ED12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3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E85E-51D5-7424-F3BF-666F2B41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/>
              <a:t>Retrieval Augmented Generation (RAG)</a:t>
            </a:r>
            <a:endParaRPr lang="en-US" sz="4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27">
            <a:extLst>
              <a:ext uri="{FF2B5EF4-FFF2-40B4-BE49-F238E27FC236}">
                <a16:creationId xmlns:a16="http://schemas.microsoft.com/office/drawing/2014/main" id="{634E0EB0-96B6-DF32-8ABD-AC22F8FCA5E7}"/>
              </a:ext>
            </a:extLst>
          </p:cNvPr>
          <p:cNvSpPr txBox="1">
            <a:spLocks/>
          </p:cNvSpPr>
          <p:nvPr/>
        </p:nvSpPr>
        <p:spPr>
          <a:xfrm>
            <a:off x="8575523" y="63242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4" name="Picture 3" descr="Cartoon characters reading a book&#10;&#10;Description automatically generated">
            <a:extLst>
              <a:ext uri="{FF2B5EF4-FFF2-40B4-BE49-F238E27FC236}">
                <a16:creationId xmlns:a16="http://schemas.microsoft.com/office/drawing/2014/main" id="{8B5C0C4B-9750-3D0B-D6CB-AC72AA1D7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3" y="955826"/>
            <a:ext cx="47625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D2385DAC-A5DA-A90D-2F3A-C00113EC6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6" y="5645672"/>
            <a:ext cx="1813717" cy="861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4076B9-DC1E-3A76-2D43-A4083F296E94}"/>
              </a:ext>
            </a:extLst>
          </p:cNvPr>
          <p:cNvSpPr txBox="1"/>
          <p:nvPr/>
        </p:nvSpPr>
        <p:spPr>
          <a:xfrm>
            <a:off x="959420" y="4699694"/>
            <a:ext cx="113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 Najafi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47F46-C95D-ECB1-D89B-23B850FF80DB}"/>
              </a:ext>
            </a:extLst>
          </p:cNvPr>
          <p:cNvSpPr txBox="1"/>
          <p:nvPr/>
        </p:nvSpPr>
        <p:spPr>
          <a:xfrm>
            <a:off x="2387678" y="5876184"/>
            <a:ext cx="147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VBYO 2025</a:t>
            </a:r>
            <a:endParaRPr lang="tr-TR" sz="2000" b="1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267B22E-D42E-B665-0A8E-DF90AAED3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95" y="4666698"/>
            <a:ext cx="435325" cy="435325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4407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35CB-4BA3-B081-E5C7-AA45CB8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998A-2292-57BE-272A-1C8A8E83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quickly get the most similar document(s)?</a:t>
            </a:r>
          </a:p>
          <a:p>
            <a:r>
              <a:rPr lang="en-US" dirty="0"/>
              <a:t>Approximate KNN search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C4F17-920A-F75B-0421-3721C521C4C3}"/>
              </a:ext>
            </a:extLst>
          </p:cNvPr>
          <p:cNvSpPr txBox="1"/>
          <p:nvPr/>
        </p:nvSpPr>
        <p:spPr>
          <a:xfrm>
            <a:off x="3785355" y="6158011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https://www.pinecone.io/learn/vector-database/</a:t>
            </a: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DD50AA-8FED-6B00-A3C3-EEAC3C85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2856915"/>
            <a:ext cx="8649437" cy="33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35CB-4BA3-B081-E5C7-AA45CB8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Vector Database</a:t>
            </a:r>
          </a:p>
        </p:txBody>
      </p:sp>
      <p:pic>
        <p:nvPicPr>
          <p:cNvPr id="5" name="Picture 4" descr="A group of logos with text&#10;&#10;Description automatically generated">
            <a:extLst>
              <a:ext uri="{FF2B5EF4-FFF2-40B4-BE49-F238E27FC236}">
                <a16:creationId xmlns:a16="http://schemas.microsoft.com/office/drawing/2014/main" id="{B8D7365D-C186-01E5-4620-EB930E9F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96" y="1377040"/>
            <a:ext cx="8099332" cy="4808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C4F17-920A-F75B-0421-3721C521C4C3}"/>
              </a:ext>
            </a:extLst>
          </p:cNvPr>
          <p:cNvSpPr txBox="1"/>
          <p:nvPr/>
        </p:nvSpPr>
        <p:spPr>
          <a:xfrm>
            <a:off x="2311777" y="6185098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https://blog.det.life/why-you-shouldnt-invest-in-vector-databases-c0cd3f59d23c</a:t>
            </a:r>
          </a:p>
        </p:txBody>
      </p:sp>
    </p:spTree>
    <p:extLst>
      <p:ext uri="{BB962C8B-B14F-4D97-AF65-F5344CB8AC3E}">
        <p14:creationId xmlns:p14="http://schemas.microsoft.com/office/powerpoint/2010/main" val="31143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DD61-4B27-86B7-E22A-BBD6B0A7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dirty="0"/>
              <a:t>Should we retrieve entire documents, paragraphs, or sentences?</a:t>
            </a:r>
          </a:p>
          <a:p>
            <a:r>
              <a:rPr lang="en-US" dirty="0"/>
              <a:t>Limiting factors</a:t>
            </a:r>
          </a:p>
          <a:p>
            <a:pPr lvl="1"/>
            <a:r>
              <a:rPr lang="en-US" dirty="0"/>
              <a:t>Semantic content</a:t>
            </a:r>
          </a:p>
          <a:p>
            <a:pPr lvl="1"/>
            <a:r>
              <a:rPr lang="en-US" dirty="0"/>
              <a:t>Encoder model</a:t>
            </a:r>
          </a:p>
          <a:p>
            <a:pPr lvl="1"/>
            <a:r>
              <a:rPr lang="en-US" dirty="0"/>
              <a:t>Generative model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cartoon character holding a piece of paper in a pile of papers&#10;&#10;Description automatically generated">
            <a:extLst>
              <a:ext uri="{FF2B5EF4-FFF2-40B4-BE49-F238E27FC236}">
                <a16:creationId xmlns:a16="http://schemas.microsoft.com/office/drawing/2014/main" id="{2C256F6D-30D9-9B70-864F-7E1EFC2C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1" r="714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577DF1-A46B-454D-5564-21CAF34E6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Retrieval procedure</a:t>
            </a:r>
          </a:p>
        </p:txBody>
      </p:sp>
    </p:spTree>
    <p:extLst>
      <p:ext uri="{BB962C8B-B14F-4D97-AF65-F5344CB8AC3E}">
        <p14:creationId xmlns:p14="http://schemas.microsoft.com/office/powerpoint/2010/main" val="248981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DD61-4B27-86B7-E22A-BBD6B0A7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7800" cy="3843666"/>
          </a:xfrm>
        </p:spPr>
        <p:txBody>
          <a:bodyPr>
            <a:normAutofit/>
          </a:bodyPr>
          <a:lstStyle/>
          <a:p>
            <a:r>
              <a:rPr lang="en-US" dirty="0"/>
              <a:t>Get top-k similar documents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Auto-merging retrieval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Sentence window retrieval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77DF1-A46B-454D-5564-21CAF34E6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Retrieval approaches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4A41A-175A-FBE0-A48B-1A05DBE54186}"/>
              </a:ext>
            </a:extLst>
          </p:cNvPr>
          <p:cNvGrpSpPr/>
          <p:nvPr/>
        </p:nvGrpSpPr>
        <p:grpSpPr>
          <a:xfrm>
            <a:off x="5457821" y="5765024"/>
            <a:ext cx="6677891" cy="830997"/>
            <a:chOff x="5357852" y="3951667"/>
            <a:chExt cx="6677891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C40676-99D8-A830-5DC2-8B07DBAAD6B1}"/>
                </a:ext>
              </a:extLst>
            </p:cNvPr>
            <p:cNvSpPr txBox="1"/>
            <p:nvPr/>
          </p:nvSpPr>
          <p:spPr>
            <a:xfrm>
              <a:off x="5357852" y="3951667"/>
              <a:ext cx="6677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, sed do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eiusmod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tempor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incididunt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labore et dolore magna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aliqua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Ut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ad minim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veniam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quis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nostrud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exercitation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ullamco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laboris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nisi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aliquip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ex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ea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commodo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effectLst/>
                  <a:latin typeface="Open Sans" panose="020B0606030504020204" pitchFamily="34" charset="0"/>
                </a:rPr>
                <a:t>consequat</a:t>
              </a:r>
              <a:r>
                <a:rPr lang="en-US" sz="1200" b="0" i="0" dirty="0">
                  <a:effectLst/>
                  <a:latin typeface="Open Sans" panose="020B0606030504020204" pitchFamily="34" charset="0"/>
                </a:rPr>
                <a:t>.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Duis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aute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irure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dolor in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reprehenderit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voluptate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velit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esse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cillum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dolore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eu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fugiat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pariatur</a:t>
              </a:r>
              <a:r>
                <a:rPr lang="en-US" sz="12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7731719E-B009-3255-EAB7-753661A595D4}"/>
                </a:ext>
              </a:extLst>
            </p:cNvPr>
            <p:cNvSpPr/>
            <p:nvPr/>
          </p:nvSpPr>
          <p:spPr>
            <a:xfrm>
              <a:off x="5357852" y="3991782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29605D69-6DE4-35A1-36B8-A1DC7381B222}"/>
                </a:ext>
              </a:extLst>
            </p:cNvPr>
            <p:cNvSpPr/>
            <p:nvPr/>
          </p:nvSpPr>
          <p:spPr>
            <a:xfrm rot="10800000">
              <a:off x="10629006" y="4556420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7EF0E9C1-5FCB-85AC-9237-48C51482BC1D}"/>
                </a:ext>
              </a:extLst>
            </p:cNvPr>
            <p:cNvSpPr/>
            <p:nvPr/>
          </p:nvSpPr>
          <p:spPr>
            <a:xfrm rot="10800000">
              <a:off x="9461080" y="4367166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49437AC7-7E77-1D85-95E3-09B39A3177A6}"/>
                </a:ext>
              </a:extLst>
            </p:cNvPr>
            <p:cNvSpPr/>
            <p:nvPr/>
          </p:nvSpPr>
          <p:spPr>
            <a:xfrm>
              <a:off x="7830398" y="4179699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077A16-9298-D95E-3DC6-02CBEF06EB14}"/>
              </a:ext>
            </a:extLst>
          </p:cNvPr>
          <p:cNvGrpSpPr/>
          <p:nvPr/>
        </p:nvGrpSpPr>
        <p:grpSpPr>
          <a:xfrm>
            <a:off x="7448843" y="5461193"/>
            <a:ext cx="847619" cy="276999"/>
            <a:chOff x="5703494" y="3381865"/>
            <a:chExt cx="847619" cy="276999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212211F6-EA2B-3D89-C4F2-B0981C5EF50D}"/>
                </a:ext>
              </a:extLst>
            </p:cNvPr>
            <p:cNvSpPr/>
            <p:nvPr/>
          </p:nvSpPr>
          <p:spPr>
            <a:xfrm rot="10800000">
              <a:off x="6479126" y="3429000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B7335E80-FB04-B62F-C83E-C1D1B68D6C9C}"/>
                </a:ext>
              </a:extLst>
            </p:cNvPr>
            <p:cNvSpPr/>
            <p:nvPr/>
          </p:nvSpPr>
          <p:spPr>
            <a:xfrm>
              <a:off x="5712921" y="3429000"/>
              <a:ext cx="71987" cy="197964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B12F3-6604-69D4-A1E5-63A6BCA0C413}"/>
                </a:ext>
              </a:extLst>
            </p:cNvPr>
            <p:cNvSpPr txBox="1"/>
            <p:nvPr/>
          </p:nvSpPr>
          <p:spPr>
            <a:xfrm>
              <a:off x="5703494" y="3381865"/>
              <a:ext cx="841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effectLst/>
                  <a:latin typeface="Open Sans" panose="020B0606030504020204" pitchFamily="34" charset="0"/>
                </a:rPr>
                <a:t>Similarity</a:t>
              </a:r>
              <a:endParaRPr lang="en-US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CED18B-EA21-BE8D-3756-7A1A7CC3F9C5}"/>
              </a:ext>
            </a:extLst>
          </p:cNvPr>
          <p:cNvGrpSpPr/>
          <p:nvPr/>
        </p:nvGrpSpPr>
        <p:grpSpPr>
          <a:xfrm>
            <a:off x="8399577" y="5453389"/>
            <a:ext cx="847619" cy="276999"/>
            <a:chOff x="5855894" y="3534265"/>
            <a:chExt cx="847619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D73080-D2FC-32CD-542F-2D86972687C5}"/>
                </a:ext>
              </a:extLst>
            </p:cNvPr>
            <p:cNvSpPr txBox="1"/>
            <p:nvPr/>
          </p:nvSpPr>
          <p:spPr>
            <a:xfrm>
              <a:off x="5855894" y="3534265"/>
              <a:ext cx="84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</a:rPr>
                <a:t>Retrieval</a:t>
              </a:r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1410FD75-6DB7-19FA-B95E-F454AEECCFC3}"/>
                </a:ext>
              </a:extLst>
            </p:cNvPr>
            <p:cNvSpPr/>
            <p:nvPr/>
          </p:nvSpPr>
          <p:spPr>
            <a:xfrm rot="10800000">
              <a:off x="6631526" y="3581400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E71B6DB-E85A-6F78-DE46-D387DA9A9049}"/>
                </a:ext>
              </a:extLst>
            </p:cNvPr>
            <p:cNvSpPr/>
            <p:nvPr/>
          </p:nvSpPr>
          <p:spPr>
            <a:xfrm>
              <a:off x="5865321" y="3581400"/>
              <a:ext cx="71987" cy="197964"/>
            </a:xfrm>
            <a:prstGeom prst="leftBracke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314F244B-6285-2647-E8F8-7037C4E1C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489" y="2281072"/>
            <a:ext cx="601440" cy="60144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6B4BFFFF-2870-8FCD-E8E4-22B96927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780" y="2281072"/>
            <a:ext cx="601440" cy="601440"/>
          </a:xfrm>
          <a:prstGeom prst="rect">
            <a:avLst/>
          </a:prstGeom>
        </p:spPr>
      </p:pic>
      <p:pic>
        <p:nvPicPr>
          <p:cNvPr id="29" name="Graphic 28" descr="Document with solid fill">
            <a:extLst>
              <a:ext uri="{FF2B5EF4-FFF2-40B4-BE49-F238E27FC236}">
                <a16:creationId xmlns:a16="http://schemas.microsoft.com/office/drawing/2014/main" id="{16D142ED-F9B3-88FE-1057-538EBCE08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071" y="2298279"/>
            <a:ext cx="601440" cy="601440"/>
          </a:xfrm>
          <a:prstGeom prst="rect">
            <a:avLst/>
          </a:prstGeom>
        </p:spPr>
      </p:pic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0479AAFD-62A3-A16D-9F7D-E5E81B7EE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4086" y="2280114"/>
            <a:ext cx="601440" cy="60144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185E842F-BFF5-F1E5-128E-03929C49D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377" y="2280114"/>
            <a:ext cx="601440" cy="601440"/>
          </a:xfrm>
          <a:prstGeom prst="rect">
            <a:avLst/>
          </a:prstGeom>
        </p:spPr>
      </p:pic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0036A3C0-E00A-6A49-97DD-A07960B68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668" y="2297321"/>
            <a:ext cx="601440" cy="601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2B42F9-D146-4D7E-92B4-92686F7CBA99}"/>
              </a:ext>
            </a:extLst>
          </p:cNvPr>
          <p:cNvSpPr txBox="1"/>
          <p:nvPr/>
        </p:nvSpPr>
        <p:spPr>
          <a:xfrm>
            <a:off x="6837254" y="1947409"/>
            <a:ext cx="217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effectLst/>
                <a:latin typeface="Open Sans" panose="020B0606030504020204" pitchFamily="34" charset="0"/>
              </a:rPr>
              <a:t>More similar to query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7F1613-89D1-9B6C-4683-34BC3733B732}"/>
              </a:ext>
            </a:extLst>
          </p:cNvPr>
          <p:cNvCxnSpPr>
            <a:cxnSpLocks/>
          </p:cNvCxnSpPr>
          <p:nvPr/>
        </p:nvCxnSpPr>
        <p:spPr>
          <a:xfrm flipH="1">
            <a:off x="6837254" y="2196248"/>
            <a:ext cx="2063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791DA-6B56-BF93-BFE2-C23A79CA3126}"/>
              </a:ext>
            </a:extLst>
          </p:cNvPr>
          <p:cNvGrpSpPr/>
          <p:nvPr/>
        </p:nvGrpSpPr>
        <p:grpSpPr>
          <a:xfrm>
            <a:off x="6476587" y="3270923"/>
            <a:ext cx="1673167" cy="1754180"/>
            <a:chOff x="6476587" y="3270923"/>
            <a:chExt cx="1673167" cy="1754180"/>
          </a:xfrm>
        </p:grpSpPr>
        <p:pic>
          <p:nvPicPr>
            <p:cNvPr id="23" name="Graphic 22" descr="Scroll with solid fill">
              <a:extLst>
                <a:ext uri="{FF2B5EF4-FFF2-40B4-BE49-F238E27FC236}">
                  <a16:creationId xmlns:a16="http://schemas.microsoft.com/office/drawing/2014/main" id="{C612D5B7-6232-395D-B8CC-67C8DBC7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76587" y="4117621"/>
              <a:ext cx="411336" cy="411336"/>
            </a:xfrm>
            <a:prstGeom prst="rect">
              <a:avLst/>
            </a:prstGeom>
          </p:spPr>
        </p:pic>
        <p:pic>
          <p:nvPicPr>
            <p:cNvPr id="25" name="Graphic 24" descr="Document with solid fill">
              <a:extLst>
                <a:ext uri="{FF2B5EF4-FFF2-40B4-BE49-F238E27FC236}">
                  <a16:creationId xmlns:a16="http://schemas.microsoft.com/office/drawing/2014/main" id="{07261ED6-A803-E3CF-FFA5-796B1243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4202" y="3270923"/>
              <a:ext cx="687359" cy="687359"/>
            </a:xfrm>
            <a:prstGeom prst="rect">
              <a:avLst/>
            </a:prstGeom>
          </p:spPr>
        </p:pic>
        <p:pic>
          <p:nvPicPr>
            <p:cNvPr id="36" name="Graphic 35" descr="Scroll with solid fill">
              <a:extLst>
                <a:ext uri="{FF2B5EF4-FFF2-40B4-BE49-F238E27FC236}">
                  <a16:creationId xmlns:a16="http://schemas.microsoft.com/office/drawing/2014/main" id="{234346D0-A8D2-B6B0-4B61-DB6D9787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8418" y="4110104"/>
              <a:ext cx="411336" cy="411336"/>
            </a:xfrm>
            <a:prstGeom prst="rect">
              <a:avLst/>
            </a:prstGeom>
          </p:spPr>
        </p:pic>
        <p:pic>
          <p:nvPicPr>
            <p:cNvPr id="37" name="Graphic 36" descr="Scroll with solid fill">
              <a:extLst>
                <a:ext uri="{FF2B5EF4-FFF2-40B4-BE49-F238E27FC236}">
                  <a16:creationId xmlns:a16="http://schemas.microsoft.com/office/drawing/2014/main" id="{24A9997C-A010-6862-FBE2-2E6DE5710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8418" y="4613767"/>
              <a:ext cx="411336" cy="411336"/>
            </a:xfrm>
            <a:prstGeom prst="rect">
              <a:avLst/>
            </a:prstGeom>
          </p:spPr>
        </p:pic>
        <p:pic>
          <p:nvPicPr>
            <p:cNvPr id="38" name="Graphic 37" descr="Scroll with solid fill">
              <a:extLst>
                <a:ext uri="{FF2B5EF4-FFF2-40B4-BE49-F238E27FC236}">
                  <a16:creationId xmlns:a16="http://schemas.microsoft.com/office/drawing/2014/main" id="{7A30626F-B7C4-007E-9FBD-CBB6EFFE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76587" y="4613767"/>
              <a:ext cx="411336" cy="411336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D6CED1-4B09-6FAB-296B-2F088F3C7BE8}"/>
                </a:ext>
              </a:extLst>
            </p:cNvPr>
            <p:cNvCxnSpPr/>
            <p:nvPr/>
          </p:nvCxnSpPr>
          <p:spPr>
            <a:xfrm>
              <a:off x="7308400" y="4110104"/>
              <a:ext cx="0" cy="709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C86453-930C-9F4C-875D-C9A1785ED5FA}"/>
                </a:ext>
              </a:extLst>
            </p:cNvPr>
            <p:cNvCxnSpPr/>
            <p:nvPr/>
          </p:nvCxnSpPr>
          <p:spPr>
            <a:xfrm flipV="1">
              <a:off x="6915631" y="4315772"/>
              <a:ext cx="785410" cy="7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48995C-F8C2-F803-17D5-298757D05EDD}"/>
                </a:ext>
              </a:extLst>
            </p:cNvPr>
            <p:cNvCxnSpPr/>
            <p:nvPr/>
          </p:nvCxnSpPr>
          <p:spPr>
            <a:xfrm flipV="1">
              <a:off x="6925235" y="4800288"/>
              <a:ext cx="785410" cy="7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D4DC-D5A0-FE82-B2A1-8EF85BDD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Generative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67C0-DFB1-4DB7-2CFB-772C20A4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vs cloud</a:t>
            </a:r>
          </a:p>
          <a:p>
            <a:r>
              <a:rPr lang="en-US" dirty="0"/>
              <a:t>Context length</a:t>
            </a:r>
          </a:p>
          <a:p>
            <a:r>
              <a:rPr lang="en-US" dirty="0"/>
              <a:t>Parameter size</a:t>
            </a:r>
          </a:p>
          <a:p>
            <a:r>
              <a:rPr lang="en-US" dirty="0"/>
              <a:t>Latency</a:t>
            </a:r>
          </a:p>
          <a:p>
            <a:endParaRPr lang="en-US" dirty="0"/>
          </a:p>
        </p:txBody>
      </p:sp>
      <p:pic>
        <p:nvPicPr>
          <p:cNvPr id="7" name="Picture 6" descr="A black and white illustration of a printing machine&#10;&#10;Description automatically generated">
            <a:extLst>
              <a:ext uri="{FF2B5EF4-FFF2-40B4-BE49-F238E27FC236}">
                <a16:creationId xmlns:a16="http://schemas.microsoft.com/office/drawing/2014/main" id="{E9E8D752-E98D-21B3-DF30-1345173A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9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2019299"/>
            <a:ext cx="4733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2019-511F-42CD-B8FE-2CCBE605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– Creating the system</a:t>
            </a:r>
          </a:p>
        </p:txBody>
      </p:sp>
      <p:pic>
        <p:nvPicPr>
          <p:cNvPr id="21" name="Graphic 20" descr="Document with solid fill">
            <a:extLst>
              <a:ext uri="{FF2B5EF4-FFF2-40B4-BE49-F238E27FC236}">
                <a16:creationId xmlns:a16="http://schemas.microsoft.com/office/drawing/2014/main" id="{5B8E58AE-F637-DCFD-EA1F-77885B6E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18405"/>
            <a:ext cx="601440" cy="601440"/>
          </a:xfrm>
          <a:prstGeom prst="rect">
            <a:avLst/>
          </a:prstGeom>
        </p:spPr>
      </p:pic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43881A25-C6E2-C383-5F55-DC9C0973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958195"/>
            <a:ext cx="601440" cy="601440"/>
          </a:xfrm>
          <a:prstGeom prst="rect">
            <a:avLst/>
          </a:prstGeom>
        </p:spPr>
      </p:pic>
      <p:pic>
        <p:nvPicPr>
          <p:cNvPr id="23" name="Graphic 22" descr="Document with solid fill">
            <a:extLst>
              <a:ext uri="{FF2B5EF4-FFF2-40B4-BE49-F238E27FC236}">
                <a16:creationId xmlns:a16="http://schemas.microsoft.com/office/drawing/2014/main" id="{9680D7ED-215E-ECFD-C3E2-04CD2050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597985"/>
            <a:ext cx="601440" cy="601440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1A6EAEEE-D744-DD77-D52F-C86A858A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229101"/>
            <a:ext cx="601440" cy="601440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FB7EAFD2-E265-D8C7-24A2-E42B4F921C0E}"/>
              </a:ext>
            </a:extLst>
          </p:cNvPr>
          <p:cNvSpPr/>
          <p:nvPr/>
        </p:nvSpPr>
        <p:spPr>
          <a:xfrm>
            <a:off x="1439640" y="2337455"/>
            <a:ext cx="179610" cy="251213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721DC68-312C-9896-E04A-159531F183D9}"/>
              </a:ext>
            </a:extLst>
          </p:cNvPr>
          <p:cNvSpPr/>
          <p:nvPr/>
        </p:nvSpPr>
        <p:spPr>
          <a:xfrm>
            <a:off x="1828800" y="3429000"/>
            <a:ext cx="1901638" cy="238125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419C1-2FD6-0CDF-0D28-7CB9A05260EF}"/>
              </a:ext>
            </a:extLst>
          </p:cNvPr>
          <p:cNvSpPr txBox="1"/>
          <p:nvPr/>
        </p:nvSpPr>
        <p:spPr>
          <a:xfrm>
            <a:off x="1828800" y="2919845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Splitting</a:t>
            </a:r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1ADA672F-9403-228B-3E6B-DDF79C760F9E}"/>
              </a:ext>
            </a:extLst>
          </p:cNvPr>
          <p:cNvSpPr/>
          <p:nvPr/>
        </p:nvSpPr>
        <p:spPr>
          <a:xfrm>
            <a:off x="4400722" y="1904750"/>
            <a:ext cx="179610" cy="324050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Scroll with solid fill">
            <a:extLst>
              <a:ext uri="{FF2B5EF4-FFF2-40B4-BE49-F238E27FC236}">
                <a16:creationId xmlns:a16="http://schemas.microsoft.com/office/drawing/2014/main" id="{6BB8BC5F-4BEF-5933-54DD-06D2A7628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143" y="1904750"/>
            <a:ext cx="457200" cy="457200"/>
          </a:xfrm>
          <a:prstGeom prst="rect">
            <a:avLst/>
          </a:prstGeom>
        </p:spPr>
      </p:pic>
      <p:pic>
        <p:nvPicPr>
          <p:cNvPr id="35" name="Graphic 34" descr="Scroll with solid fill">
            <a:extLst>
              <a:ext uri="{FF2B5EF4-FFF2-40B4-BE49-F238E27FC236}">
                <a16:creationId xmlns:a16="http://schemas.microsoft.com/office/drawing/2014/main" id="{8D30B55E-12DB-9CEC-E146-49C3935E4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2361950"/>
            <a:ext cx="457200" cy="457200"/>
          </a:xfrm>
          <a:prstGeom prst="rect">
            <a:avLst/>
          </a:prstGeom>
        </p:spPr>
      </p:pic>
      <p:pic>
        <p:nvPicPr>
          <p:cNvPr id="36" name="Graphic 35" descr="Scroll with solid fill">
            <a:extLst>
              <a:ext uri="{FF2B5EF4-FFF2-40B4-BE49-F238E27FC236}">
                <a16:creationId xmlns:a16="http://schemas.microsoft.com/office/drawing/2014/main" id="{43E5ACE6-1125-E19C-3315-7420ECA9A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2819150"/>
            <a:ext cx="457200" cy="457200"/>
          </a:xfrm>
          <a:prstGeom prst="rect">
            <a:avLst/>
          </a:prstGeom>
        </p:spPr>
      </p:pic>
      <p:pic>
        <p:nvPicPr>
          <p:cNvPr id="37" name="Graphic 36" descr="Scroll with solid fill">
            <a:extLst>
              <a:ext uri="{FF2B5EF4-FFF2-40B4-BE49-F238E27FC236}">
                <a16:creationId xmlns:a16="http://schemas.microsoft.com/office/drawing/2014/main" id="{272EDC98-0E51-EFF1-43AB-64438E062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3286376"/>
            <a:ext cx="457200" cy="457200"/>
          </a:xfrm>
          <a:prstGeom prst="rect">
            <a:avLst/>
          </a:prstGeom>
        </p:spPr>
      </p:pic>
      <p:pic>
        <p:nvPicPr>
          <p:cNvPr id="38" name="Graphic 37" descr="Scroll with solid fill">
            <a:extLst>
              <a:ext uri="{FF2B5EF4-FFF2-40B4-BE49-F238E27FC236}">
                <a16:creationId xmlns:a16="http://schemas.microsoft.com/office/drawing/2014/main" id="{B6161F62-9CE9-784F-FBBA-BF3D6738C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190" y="3753602"/>
            <a:ext cx="457200" cy="457200"/>
          </a:xfrm>
          <a:prstGeom prst="rect">
            <a:avLst/>
          </a:prstGeom>
        </p:spPr>
      </p:pic>
      <p:pic>
        <p:nvPicPr>
          <p:cNvPr id="39" name="Graphic 38" descr="Scroll with solid fill">
            <a:extLst>
              <a:ext uri="{FF2B5EF4-FFF2-40B4-BE49-F238E27FC236}">
                <a16:creationId xmlns:a16="http://schemas.microsoft.com/office/drawing/2014/main" id="{A6933804-A963-2398-0F46-9480A1630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1312" y="4220828"/>
            <a:ext cx="457200" cy="457200"/>
          </a:xfrm>
          <a:prstGeom prst="rect">
            <a:avLst/>
          </a:prstGeom>
        </p:spPr>
      </p:pic>
      <p:pic>
        <p:nvPicPr>
          <p:cNvPr id="40" name="Graphic 39" descr="Scroll with solid fill">
            <a:extLst>
              <a:ext uri="{FF2B5EF4-FFF2-40B4-BE49-F238E27FC236}">
                <a16:creationId xmlns:a16="http://schemas.microsoft.com/office/drawing/2014/main" id="{5256B19C-7C44-53D4-8151-4EB49E54B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751" y="4688054"/>
            <a:ext cx="457200" cy="4572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6D0096A6-545E-F813-D36C-A0A02045EA27}"/>
              </a:ext>
            </a:extLst>
          </p:cNvPr>
          <p:cNvSpPr/>
          <p:nvPr/>
        </p:nvSpPr>
        <p:spPr>
          <a:xfrm>
            <a:off x="4787814" y="3429000"/>
            <a:ext cx="1901638" cy="238125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934A2-7607-0F5F-A8D2-2EC188C5B41F}"/>
              </a:ext>
            </a:extLst>
          </p:cNvPr>
          <p:cNvSpPr txBox="1"/>
          <p:nvPr/>
        </p:nvSpPr>
        <p:spPr>
          <a:xfrm>
            <a:off x="4787814" y="2919845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Embedding</a:t>
            </a:r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B306DBBC-9EC1-568D-8587-8CFB12A5DD57}"/>
              </a:ext>
            </a:extLst>
          </p:cNvPr>
          <p:cNvSpPr/>
          <p:nvPr/>
        </p:nvSpPr>
        <p:spPr>
          <a:xfrm>
            <a:off x="7271999" y="1856239"/>
            <a:ext cx="179610" cy="324050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Barcode outline">
            <a:extLst>
              <a:ext uri="{FF2B5EF4-FFF2-40B4-BE49-F238E27FC236}">
                <a16:creationId xmlns:a16="http://schemas.microsoft.com/office/drawing/2014/main" id="{1EE5EDFD-5778-3E40-67A5-9B9D3775F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04470" y="1856239"/>
            <a:ext cx="457200" cy="457200"/>
          </a:xfrm>
          <a:prstGeom prst="rect">
            <a:avLst/>
          </a:prstGeom>
        </p:spPr>
      </p:pic>
      <p:pic>
        <p:nvPicPr>
          <p:cNvPr id="45" name="Graphic 44" descr="Barcode outline">
            <a:extLst>
              <a:ext uri="{FF2B5EF4-FFF2-40B4-BE49-F238E27FC236}">
                <a16:creationId xmlns:a16="http://schemas.microsoft.com/office/drawing/2014/main" id="{365A42C1-8669-2158-85D3-BD20FD184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7028" y="2313439"/>
            <a:ext cx="457200" cy="457200"/>
          </a:xfrm>
          <a:prstGeom prst="rect">
            <a:avLst/>
          </a:prstGeom>
        </p:spPr>
      </p:pic>
      <p:pic>
        <p:nvPicPr>
          <p:cNvPr id="46" name="Graphic 45" descr="Barcode outline">
            <a:extLst>
              <a:ext uri="{FF2B5EF4-FFF2-40B4-BE49-F238E27FC236}">
                <a16:creationId xmlns:a16="http://schemas.microsoft.com/office/drawing/2014/main" id="{D3CB7A8F-39EA-A05C-E402-F755ED764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7028" y="2770639"/>
            <a:ext cx="457200" cy="457200"/>
          </a:xfrm>
          <a:prstGeom prst="rect">
            <a:avLst/>
          </a:prstGeom>
        </p:spPr>
      </p:pic>
      <p:pic>
        <p:nvPicPr>
          <p:cNvPr id="47" name="Graphic 46" descr="Barcode outline">
            <a:extLst>
              <a:ext uri="{FF2B5EF4-FFF2-40B4-BE49-F238E27FC236}">
                <a16:creationId xmlns:a16="http://schemas.microsoft.com/office/drawing/2014/main" id="{549BF873-D277-4EE0-7262-C3871F654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7028" y="3237865"/>
            <a:ext cx="457200" cy="457200"/>
          </a:xfrm>
          <a:prstGeom prst="rect">
            <a:avLst/>
          </a:prstGeom>
        </p:spPr>
      </p:pic>
      <p:pic>
        <p:nvPicPr>
          <p:cNvPr id="48" name="Graphic 47" descr="Barcode outline">
            <a:extLst>
              <a:ext uri="{FF2B5EF4-FFF2-40B4-BE49-F238E27FC236}">
                <a16:creationId xmlns:a16="http://schemas.microsoft.com/office/drawing/2014/main" id="{AED03967-8040-09F2-C5EE-BC4042A5F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01467" y="3705091"/>
            <a:ext cx="457200" cy="457200"/>
          </a:xfrm>
          <a:prstGeom prst="rect">
            <a:avLst/>
          </a:prstGeom>
        </p:spPr>
      </p:pic>
      <p:pic>
        <p:nvPicPr>
          <p:cNvPr id="49" name="Graphic 48" descr="Barcode outline">
            <a:extLst>
              <a:ext uri="{FF2B5EF4-FFF2-40B4-BE49-F238E27FC236}">
                <a16:creationId xmlns:a16="http://schemas.microsoft.com/office/drawing/2014/main" id="{12EB2E22-08AE-BA50-F31D-CB1829A5B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92589" y="4172317"/>
            <a:ext cx="457200" cy="457200"/>
          </a:xfrm>
          <a:prstGeom prst="rect">
            <a:avLst/>
          </a:prstGeom>
        </p:spPr>
      </p:pic>
      <p:pic>
        <p:nvPicPr>
          <p:cNvPr id="50" name="Graphic 49" descr="Barcode outline">
            <a:extLst>
              <a:ext uri="{FF2B5EF4-FFF2-40B4-BE49-F238E27FC236}">
                <a16:creationId xmlns:a16="http://schemas.microsoft.com/office/drawing/2014/main" id="{64D14B11-039B-7333-4076-DEC843DC0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87503" y="4639543"/>
            <a:ext cx="457200" cy="4572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DF099595-7760-80C7-312A-C36EDC6AF201}"/>
              </a:ext>
            </a:extLst>
          </p:cNvPr>
          <p:cNvSpPr/>
          <p:nvPr/>
        </p:nvSpPr>
        <p:spPr>
          <a:xfrm>
            <a:off x="7637822" y="3429000"/>
            <a:ext cx="1901638" cy="238125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35B7B4-4F56-2AD2-F173-E5C2B386CE9E}"/>
              </a:ext>
            </a:extLst>
          </p:cNvPr>
          <p:cNvSpPr txBox="1"/>
          <p:nvPr/>
        </p:nvSpPr>
        <p:spPr>
          <a:xfrm>
            <a:off x="7637822" y="2919845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 DB</a:t>
            </a:r>
          </a:p>
        </p:txBody>
      </p:sp>
      <p:pic>
        <p:nvPicPr>
          <p:cNvPr id="53" name="Graphic 52" descr="Database with solid fill">
            <a:extLst>
              <a:ext uri="{FF2B5EF4-FFF2-40B4-BE49-F238E27FC236}">
                <a16:creationId xmlns:a16="http://schemas.microsoft.com/office/drawing/2014/main" id="{80BDDFC6-A0D6-0864-6DEF-FEC7229D7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6063" y="2651355"/>
            <a:ext cx="1688640" cy="16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2019-511F-42CD-B8FE-2CCBE605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–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2B2F2-1A49-0E15-4B9A-080A1AF0B258}"/>
              </a:ext>
            </a:extLst>
          </p:cNvPr>
          <p:cNvSpPr txBox="1"/>
          <p:nvPr/>
        </p:nvSpPr>
        <p:spPr>
          <a:xfrm>
            <a:off x="552464" y="4518396"/>
            <a:ext cx="165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4E6B6-60AF-F086-4CE1-5A0E7EA73780}"/>
              </a:ext>
            </a:extLst>
          </p:cNvPr>
          <p:cNvCxnSpPr>
            <a:cxnSpLocks/>
          </p:cNvCxnSpPr>
          <p:nvPr/>
        </p:nvCxnSpPr>
        <p:spPr>
          <a:xfrm>
            <a:off x="1533525" y="4749228"/>
            <a:ext cx="146685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D941AA-E167-5B46-EDF2-C3729E86E2BC}"/>
              </a:ext>
            </a:extLst>
          </p:cNvPr>
          <p:cNvSpPr txBox="1"/>
          <p:nvPr/>
        </p:nvSpPr>
        <p:spPr>
          <a:xfrm rot="18236093">
            <a:off x="3145880" y="3228943"/>
            <a:ext cx="190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Retriever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620416-45D3-2505-8B31-15BE9A808DC9}"/>
              </a:ext>
            </a:extLst>
          </p:cNvPr>
          <p:cNvCxnSpPr>
            <a:cxnSpLocks/>
          </p:cNvCxnSpPr>
          <p:nvPr/>
        </p:nvCxnSpPr>
        <p:spPr>
          <a:xfrm>
            <a:off x="5092716" y="2856104"/>
            <a:ext cx="765159" cy="14618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5D98BC-0947-0BC8-7798-8EE04D4527E3}"/>
              </a:ext>
            </a:extLst>
          </p:cNvPr>
          <p:cNvSpPr txBox="1"/>
          <p:nvPr/>
        </p:nvSpPr>
        <p:spPr>
          <a:xfrm>
            <a:off x="2716551" y="1966109"/>
            <a:ext cx="190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CEFCD7F-A629-C9E5-6C45-95DDFC0F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1035" y="1903606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C4A010F-A786-52E8-12BF-A35CC7BAD16F}"/>
              </a:ext>
            </a:extLst>
          </p:cNvPr>
          <p:cNvGrpSpPr/>
          <p:nvPr/>
        </p:nvGrpSpPr>
        <p:grpSpPr>
          <a:xfrm>
            <a:off x="5475295" y="2913073"/>
            <a:ext cx="2171400" cy="707886"/>
            <a:chOff x="3224934" y="4030924"/>
            <a:chExt cx="2171400" cy="707886"/>
          </a:xfrm>
        </p:grpSpPr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300B454C-628A-04E5-F77C-8BD8B0A94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4934" y="4069024"/>
              <a:ext cx="539523" cy="5395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D68E77-AF66-AEF4-E302-D6CEB968AE8F}"/>
                </a:ext>
              </a:extLst>
            </p:cNvPr>
            <p:cNvSpPr txBox="1"/>
            <p:nvPr/>
          </p:nvSpPr>
          <p:spPr>
            <a:xfrm>
              <a:off x="3494696" y="4030924"/>
              <a:ext cx="1901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Relevant</a:t>
              </a:r>
            </a:p>
            <a:p>
              <a:pPr algn="ctr"/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Documents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29AEE-E0B6-7FCB-AAD4-ACFF6EB317F1}"/>
              </a:ext>
            </a:extLst>
          </p:cNvPr>
          <p:cNvCxnSpPr>
            <a:cxnSpLocks/>
          </p:cNvCxnSpPr>
          <p:nvPr/>
        </p:nvCxnSpPr>
        <p:spPr>
          <a:xfrm flipV="1">
            <a:off x="6014818" y="4713355"/>
            <a:ext cx="2039280" cy="46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CED719-3DC2-A5BD-78E7-83749C20A851}"/>
              </a:ext>
            </a:extLst>
          </p:cNvPr>
          <p:cNvGrpSpPr/>
          <p:nvPr/>
        </p:nvGrpSpPr>
        <p:grpSpPr>
          <a:xfrm>
            <a:off x="5956540" y="4173832"/>
            <a:ext cx="2097558" cy="539523"/>
            <a:chOff x="7438327" y="5710500"/>
            <a:chExt cx="2097558" cy="5395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14CFEB-E293-27C7-383C-DFA1665BCABC}"/>
                </a:ext>
              </a:extLst>
            </p:cNvPr>
            <p:cNvSpPr txBox="1"/>
            <p:nvPr/>
          </p:nvSpPr>
          <p:spPr>
            <a:xfrm>
              <a:off x="7438327" y="5788358"/>
              <a:ext cx="2097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Query +</a:t>
              </a:r>
            </a:p>
          </p:txBody>
        </p:sp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72832872-1AEC-FE56-C59A-4A7A71CCC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0460" y="5710500"/>
              <a:ext cx="539523" cy="539523"/>
            </a:xfrm>
            <a:prstGeom prst="rect">
              <a:avLst/>
            </a:prstGeom>
          </p:spPr>
        </p:pic>
      </p:grpSp>
      <p:pic>
        <p:nvPicPr>
          <p:cNvPr id="18" name="Graphic 17" descr="Processor with solid fill">
            <a:extLst>
              <a:ext uri="{FF2B5EF4-FFF2-40B4-BE49-F238E27FC236}">
                <a16:creationId xmlns:a16="http://schemas.microsoft.com/office/drawing/2014/main" id="{5EA0821D-8BB4-48F2-5362-7B698DCD5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1503" y="4234384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396C58-292A-56A8-42A0-9A9AEEA5503B}"/>
              </a:ext>
            </a:extLst>
          </p:cNvPr>
          <p:cNvCxnSpPr>
            <a:cxnSpLocks/>
          </p:cNvCxnSpPr>
          <p:nvPr/>
        </p:nvCxnSpPr>
        <p:spPr>
          <a:xfrm>
            <a:off x="9208781" y="4717119"/>
            <a:ext cx="105822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BA549F-E91F-28F3-D866-6CEF3EEE7247}"/>
              </a:ext>
            </a:extLst>
          </p:cNvPr>
          <p:cNvSpPr txBox="1"/>
          <p:nvPr/>
        </p:nvSpPr>
        <p:spPr>
          <a:xfrm>
            <a:off x="7717716" y="3630932"/>
            <a:ext cx="1836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Generative</a:t>
            </a: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</a:p>
        </p:txBody>
      </p:sp>
      <p:pic>
        <p:nvPicPr>
          <p:cNvPr id="3" name="Graphic 2" descr="Barcode outline">
            <a:extLst>
              <a:ext uri="{FF2B5EF4-FFF2-40B4-BE49-F238E27FC236}">
                <a16:creationId xmlns:a16="http://schemas.microsoft.com/office/drawing/2014/main" id="{37278433-9753-EAD3-0739-6B36CFC10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182300" y="4393902"/>
            <a:ext cx="914399" cy="6880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D14922-C0AC-A84B-5E0C-768765E1198B}"/>
              </a:ext>
            </a:extLst>
          </p:cNvPr>
          <p:cNvSpPr txBox="1"/>
          <p:nvPr/>
        </p:nvSpPr>
        <p:spPr>
          <a:xfrm>
            <a:off x="10366083" y="4511073"/>
            <a:ext cx="165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678B9-3A14-32A2-0BBD-3C7E06E1EACD}"/>
              </a:ext>
            </a:extLst>
          </p:cNvPr>
          <p:cNvSpPr txBox="1"/>
          <p:nvPr/>
        </p:nvSpPr>
        <p:spPr>
          <a:xfrm>
            <a:off x="1495009" y="4317921"/>
            <a:ext cx="165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Embedding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35098E-E07D-2B49-D42F-CF367521E752}"/>
              </a:ext>
            </a:extLst>
          </p:cNvPr>
          <p:cNvCxnSpPr>
            <a:cxnSpLocks/>
          </p:cNvCxnSpPr>
          <p:nvPr/>
        </p:nvCxnSpPr>
        <p:spPr>
          <a:xfrm flipV="1">
            <a:off x="3682544" y="2848238"/>
            <a:ext cx="977884" cy="14696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06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Evaluation</a:t>
            </a:r>
          </a:p>
        </p:txBody>
      </p:sp>
      <p:pic>
        <p:nvPicPr>
          <p:cNvPr id="6" name="Content Placeholder 5" descr="A diagram of a customer relationship&#10;&#10;Description automatically generated">
            <a:extLst>
              <a:ext uri="{FF2B5EF4-FFF2-40B4-BE49-F238E27FC236}">
                <a16:creationId xmlns:a16="http://schemas.microsoft.com/office/drawing/2014/main" id="{5DCD0FEE-E21B-FB16-0697-F8DB924E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12656" r="5940" b="7052"/>
          <a:stretch/>
        </p:blipFill>
        <p:spPr>
          <a:xfrm>
            <a:off x="2032188" y="1697285"/>
            <a:ext cx="8127621" cy="4356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2AA61-D969-83D4-ED85-94B8602078CE}"/>
              </a:ext>
            </a:extLst>
          </p:cNvPr>
          <p:cNvSpPr txBox="1"/>
          <p:nvPr/>
        </p:nvSpPr>
        <p:spPr>
          <a:xfrm>
            <a:off x="2311777" y="6054243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https://www.trulens.org/trulens_eval/core_concepts_rag_triad/</a:t>
            </a:r>
          </a:p>
        </p:txBody>
      </p:sp>
    </p:spTree>
    <p:extLst>
      <p:ext uri="{BB962C8B-B14F-4D97-AF65-F5344CB8AC3E}">
        <p14:creationId xmlns:p14="http://schemas.microsoft.com/office/powerpoint/2010/main" val="117091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DD61-4B27-86B7-E22A-BBD6B0A7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949543" cy="4486275"/>
          </a:xfrm>
        </p:spPr>
        <p:txBody>
          <a:bodyPr>
            <a:normAutofit/>
          </a:bodyPr>
          <a:lstStyle/>
          <a:p>
            <a:r>
              <a:rPr lang="en-US" dirty="0"/>
              <a:t>Context relevance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Question-Context pairs</a:t>
            </a:r>
          </a:p>
          <a:p>
            <a:r>
              <a:rPr lang="en-US" dirty="0"/>
              <a:t>Answer </a:t>
            </a:r>
            <a:r>
              <a:rPr lang="en-US" dirty="0" err="1"/>
              <a:t>groundedness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Answer-Context pairs</a:t>
            </a:r>
          </a:p>
          <a:p>
            <a:r>
              <a:rPr lang="en-US" dirty="0"/>
              <a:t>Answer relevance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Question-Answer pairs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77DF1-A46B-454D-5564-21CAF34E6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Evaluation – Data Source</a:t>
            </a:r>
          </a:p>
        </p:txBody>
      </p:sp>
      <p:pic>
        <p:nvPicPr>
          <p:cNvPr id="4" name="Picture 3" descr="A cartoon character wearing a garment&#10;&#10;Description automatically generated">
            <a:extLst>
              <a:ext uri="{FF2B5EF4-FFF2-40B4-BE49-F238E27FC236}">
                <a16:creationId xmlns:a16="http://schemas.microsoft.com/office/drawing/2014/main" id="{024D2A86-72CD-48D5-6B76-34D57342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78" y="1483859"/>
            <a:ext cx="4575565" cy="45755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573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character in a courtroom&#10;&#10;Description automatically generated">
            <a:extLst>
              <a:ext uri="{FF2B5EF4-FFF2-40B4-BE49-F238E27FC236}">
                <a16:creationId xmlns:a16="http://schemas.microsoft.com/office/drawing/2014/main" id="{C309984D-50E8-7B71-5B1C-AE1300937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7" r="544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DBDBFB-9363-E5EC-8511-F8EFE0B6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3088"/>
            <a:ext cx="9949543" cy="4486275"/>
          </a:xfrm>
        </p:spPr>
        <p:txBody>
          <a:bodyPr>
            <a:normAutofit/>
          </a:bodyPr>
          <a:lstStyle/>
          <a:p>
            <a:r>
              <a:rPr lang="en-US" dirty="0"/>
              <a:t>Lexical matching:</a:t>
            </a:r>
          </a:p>
          <a:p>
            <a:pPr lvl="1"/>
            <a:r>
              <a:rPr lang="en-US" dirty="0"/>
              <a:t>Exact matching (EM), BLEU</a:t>
            </a:r>
          </a:p>
          <a:p>
            <a:r>
              <a:rPr lang="en-US" dirty="0"/>
              <a:t>Semantic matching:</a:t>
            </a:r>
          </a:p>
          <a:p>
            <a:pPr lvl="1"/>
            <a:r>
              <a:rPr lang="en-US" dirty="0" err="1"/>
              <a:t>BERTScore</a:t>
            </a:r>
            <a:r>
              <a:rPr lang="en-US" dirty="0"/>
              <a:t>, BERT Matching (BEM)</a:t>
            </a:r>
          </a:p>
          <a:p>
            <a:r>
              <a:rPr lang="en-US" dirty="0"/>
              <a:t>Auto-Evaluation</a:t>
            </a:r>
          </a:p>
          <a:p>
            <a:pPr lvl="1"/>
            <a:r>
              <a:rPr lang="en-US" dirty="0"/>
              <a:t>LLM evaluates LLM</a:t>
            </a:r>
          </a:p>
          <a:p>
            <a:r>
              <a:rPr lang="en-US" dirty="0"/>
              <a:t>Human evaluation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E514FE-F076-2B36-29DF-8DE5C10299A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Evaluation - Metrics</a:t>
            </a:r>
          </a:p>
        </p:txBody>
      </p:sp>
    </p:spTree>
    <p:extLst>
      <p:ext uri="{BB962C8B-B14F-4D97-AF65-F5344CB8AC3E}">
        <p14:creationId xmlns:p14="http://schemas.microsoft.com/office/powerpoint/2010/main" val="204006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B08E-BDDE-FF4A-119E-68DFC578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RAG?</a:t>
            </a:r>
          </a:p>
        </p:txBody>
      </p:sp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2004FE50-7867-8F18-CF05-4366DA8A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925" y="144099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358DD-5607-721E-78E8-F03CABC6975B}"/>
              </a:ext>
            </a:extLst>
          </p:cNvPr>
          <p:cNvSpPr txBox="1"/>
          <p:nvPr/>
        </p:nvSpPr>
        <p:spPr>
          <a:xfrm>
            <a:off x="5887418" y="1667363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651764-0442-E7ED-2C3E-FDEF98B04073}"/>
              </a:ext>
            </a:extLst>
          </p:cNvPr>
          <p:cNvSpPr txBox="1"/>
          <p:nvPr/>
        </p:nvSpPr>
        <p:spPr>
          <a:xfrm>
            <a:off x="10017900" y="1667362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5278B-5670-73E6-4B60-AB68AFC68201}"/>
              </a:ext>
            </a:extLst>
          </p:cNvPr>
          <p:cNvCxnSpPr>
            <a:cxnSpLocks/>
          </p:cNvCxnSpPr>
          <p:nvPr/>
        </p:nvCxnSpPr>
        <p:spPr>
          <a:xfrm>
            <a:off x="7616723" y="1898194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0CADD4-FFBD-2766-3011-1C0FA96E4A31}"/>
              </a:ext>
            </a:extLst>
          </p:cNvPr>
          <p:cNvCxnSpPr>
            <a:cxnSpLocks/>
          </p:cNvCxnSpPr>
          <p:nvPr/>
        </p:nvCxnSpPr>
        <p:spPr>
          <a:xfrm>
            <a:off x="9260468" y="1898193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1CA39F-140E-49B5-7E5D-590372D481CB}"/>
              </a:ext>
            </a:extLst>
          </p:cNvPr>
          <p:cNvSpPr txBox="1"/>
          <p:nvPr/>
        </p:nvSpPr>
        <p:spPr>
          <a:xfrm>
            <a:off x="450003" y="1667361"/>
            <a:ext cx="403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QA in Language Models (LM)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5A8A8A-33A8-94E7-A4DD-475D5F694BC4}"/>
              </a:ext>
            </a:extLst>
          </p:cNvPr>
          <p:cNvSpPr txBox="1"/>
          <p:nvPr/>
        </p:nvSpPr>
        <p:spPr>
          <a:xfrm>
            <a:off x="8393533" y="1026659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52DF8-17DF-18D6-5115-BF41AF85CF98}"/>
              </a:ext>
            </a:extLst>
          </p:cNvPr>
          <p:cNvSpPr txBox="1"/>
          <p:nvPr/>
        </p:nvSpPr>
        <p:spPr>
          <a:xfrm>
            <a:off x="450003" y="2908739"/>
            <a:ext cx="264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QA using 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351D9-2B37-3F06-326F-16CC8ECCEA9F}"/>
              </a:ext>
            </a:extLst>
          </p:cNvPr>
          <p:cNvSpPr txBox="1"/>
          <p:nvPr/>
        </p:nvSpPr>
        <p:spPr>
          <a:xfrm>
            <a:off x="2119894" y="5413058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C32D20-3E60-8942-524F-05B92004E391}"/>
              </a:ext>
            </a:extLst>
          </p:cNvPr>
          <p:cNvCxnSpPr>
            <a:cxnSpLocks/>
          </p:cNvCxnSpPr>
          <p:nvPr/>
        </p:nvCxnSpPr>
        <p:spPr>
          <a:xfrm>
            <a:off x="3908393" y="5636691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Folder Search with solid fill">
            <a:extLst>
              <a:ext uri="{FF2B5EF4-FFF2-40B4-BE49-F238E27FC236}">
                <a16:creationId xmlns:a16="http://schemas.microsoft.com/office/drawing/2014/main" id="{2BD0276B-C4BD-C0AD-9B85-C0340CFB8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635" y="51794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61876C-9461-3C91-FB16-474BCA79257A}"/>
              </a:ext>
            </a:extLst>
          </p:cNvPr>
          <p:cNvSpPr txBox="1"/>
          <p:nvPr/>
        </p:nvSpPr>
        <p:spPr>
          <a:xfrm>
            <a:off x="4257813" y="6019191"/>
            <a:ext cx="19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Retriever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A0E0E7-AE22-32C2-708B-597585C32B7E}"/>
              </a:ext>
            </a:extLst>
          </p:cNvPr>
          <p:cNvCxnSpPr/>
          <p:nvPr/>
        </p:nvCxnSpPr>
        <p:spPr>
          <a:xfrm>
            <a:off x="250371" y="2514598"/>
            <a:ext cx="116150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47AF6A-D75C-CDE0-F432-6E4C3282E13C}"/>
              </a:ext>
            </a:extLst>
          </p:cNvPr>
          <p:cNvCxnSpPr>
            <a:cxnSpLocks/>
          </p:cNvCxnSpPr>
          <p:nvPr/>
        </p:nvCxnSpPr>
        <p:spPr>
          <a:xfrm>
            <a:off x="5136835" y="3875314"/>
            <a:ext cx="0" cy="13041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3DA5B9-7BB6-9485-AAC4-DA1F3834D30D}"/>
              </a:ext>
            </a:extLst>
          </p:cNvPr>
          <p:cNvSpPr txBox="1"/>
          <p:nvPr/>
        </p:nvSpPr>
        <p:spPr>
          <a:xfrm>
            <a:off x="2849901" y="2861459"/>
            <a:ext cx="190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</a:p>
        </p:txBody>
      </p:sp>
      <p:pic>
        <p:nvPicPr>
          <p:cNvPr id="36" name="Graphic 35" descr="Database with solid fill">
            <a:extLst>
              <a:ext uri="{FF2B5EF4-FFF2-40B4-BE49-F238E27FC236}">
                <a16:creationId xmlns:a16="http://schemas.microsoft.com/office/drawing/2014/main" id="{3509506B-E26A-0C32-F382-ADF913830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9635" y="2798956"/>
            <a:ext cx="914400" cy="9144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CB06231-6F7B-4ACD-6539-C991DD0876F4}"/>
              </a:ext>
            </a:extLst>
          </p:cNvPr>
          <p:cNvGrpSpPr/>
          <p:nvPr/>
        </p:nvGrpSpPr>
        <p:grpSpPr>
          <a:xfrm>
            <a:off x="2725191" y="4019362"/>
            <a:ext cx="2304631" cy="830997"/>
            <a:chOff x="3494696" y="4030924"/>
            <a:chExt cx="2304631" cy="830997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E127E03C-B1FC-C0FF-E65F-1D4910A5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9804" y="4176662"/>
              <a:ext cx="539523" cy="53952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F3546-4D56-8B81-3FE2-C145A819A925}"/>
                </a:ext>
              </a:extLst>
            </p:cNvPr>
            <p:cNvSpPr txBox="1"/>
            <p:nvPr/>
          </p:nvSpPr>
          <p:spPr>
            <a:xfrm>
              <a:off x="3494696" y="4030924"/>
              <a:ext cx="19016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Relevant</a:t>
              </a:r>
            </a:p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Document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D97A98-760B-3EAD-5DEE-A381C4121949}"/>
              </a:ext>
            </a:extLst>
          </p:cNvPr>
          <p:cNvCxnSpPr>
            <a:cxnSpLocks/>
          </p:cNvCxnSpPr>
          <p:nvPr/>
        </p:nvCxnSpPr>
        <p:spPr>
          <a:xfrm flipV="1">
            <a:off x="5775960" y="5619020"/>
            <a:ext cx="2986165" cy="46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A686C7-582F-D8E6-4E2B-A1323C4FCA77}"/>
              </a:ext>
            </a:extLst>
          </p:cNvPr>
          <p:cNvGrpSpPr/>
          <p:nvPr/>
        </p:nvGrpSpPr>
        <p:grpSpPr>
          <a:xfrm>
            <a:off x="5885812" y="5079497"/>
            <a:ext cx="2542136" cy="539523"/>
            <a:chOff x="7038372" y="5710500"/>
            <a:chExt cx="2542136" cy="539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FD564E-FE8B-BE58-6B59-C31D661D516F}"/>
                </a:ext>
              </a:extLst>
            </p:cNvPr>
            <p:cNvSpPr txBox="1"/>
            <p:nvPr/>
          </p:nvSpPr>
          <p:spPr>
            <a:xfrm>
              <a:off x="7038372" y="5788358"/>
              <a:ext cx="2497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Question +</a:t>
              </a:r>
            </a:p>
          </p:txBody>
        </p:sp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F6F28925-20E7-8339-86CA-907D74CF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40985" y="5710500"/>
              <a:ext cx="539523" cy="539523"/>
            </a:xfrm>
            <a:prstGeom prst="rect">
              <a:avLst/>
            </a:prstGeom>
          </p:spPr>
        </p:pic>
      </p:grp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40273B1F-8AAB-61FE-789A-EF285723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9189" y="5140052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8A66C06-A137-AA8B-B1A8-D979801F9E81}"/>
              </a:ext>
            </a:extLst>
          </p:cNvPr>
          <p:cNvSpPr txBox="1"/>
          <p:nvPr/>
        </p:nvSpPr>
        <p:spPr>
          <a:xfrm>
            <a:off x="10532164" y="5366418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8C761A-7E17-118F-90D7-5901C9414580}"/>
              </a:ext>
            </a:extLst>
          </p:cNvPr>
          <p:cNvCxnSpPr>
            <a:cxnSpLocks/>
          </p:cNvCxnSpPr>
          <p:nvPr/>
        </p:nvCxnSpPr>
        <p:spPr>
          <a:xfrm>
            <a:off x="9774732" y="5597249"/>
            <a:ext cx="6400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E3743AE-1015-50D2-526B-678CE7A1492B}"/>
              </a:ext>
            </a:extLst>
          </p:cNvPr>
          <p:cNvSpPr txBox="1"/>
          <p:nvPr/>
        </p:nvSpPr>
        <p:spPr>
          <a:xfrm>
            <a:off x="8907797" y="4725715"/>
            <a:ext cx="16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101073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0F3BD-023F-91EB-5B20-5CF0682D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07" y="1371807"/>
            <a:ext cx="10185236" cy="2765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48E93-642B-B7DD-96AE-68D1ABDD3C57}"/>
              </a:ext>
            </a:extLst>
          </p:cNvPr>
          <p:cNvSpPr txBox="1"/>
          <p:nvPr/>
        </p:nvSpPr>
        <p:spPr>
          <a:xfrm>
            <a:off x="1936341" y="4372950"/>
            <a:ext cx="8528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2">
                    <a:lumMod val="50000"/>
                  </a:schemeClr>
                </a:solidFill>
              </a:rPr>
              <a:t>“At this time, there appears to be no substitute for human evaluation.”</a:t>
            </a:r>
          </a:p>
        </p:txBody>
      </p:sp>
    </p:spTree>
    <p:extLst>
      <p:ext uri="{BB962C8B-B14F-4D97-AF65-F5344CB8AC3E}">
        <p14:creationId xmlns:p14="http://schemas.microsoft.com/office/powerpoint/2010/main" val="994773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6353D-7CED-A0F9-9061-9A430E95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46229" cy="4486275"/>
          </a:xfrm>
        </p:spPr>
        <p:txBody>
          <a:bodyPr>
            <a:normAutofit/>
          </a:bodyPr>
          <a:lstStyle/>
          <a:p>
            <a:r>
              <a:rPr lang="en-US" dirty="0"/>
              <a:t>Several documents may contain the answer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(Context relevance)</a:t>
            </a:r>
          </a:p>
          <a:p>
            <a:r>
              <a:rPr lang="en-US" dirty="0"/>
              <a:t>Ground truth answer may not be unique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(QA)</a:t>
            </a:r>
          </a:p>
          <a:p>
            <a:r>
              <a:rPr lang="en-US" dirty="0"/>
              <a:t>Hallucination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(QA Auto-Evaluation)</a:t>
            </a:r>
          </a:p>
        </p:txBody>
      </p:sp>
      <p:pic>
        <p:nvPicPr>
          <p:cNvPr id="5" name="Picture 4" descr="A cartoon character holding binoculars&#10;&#10;Description automatically generated">
            <a:extLst>
              <a:ext uri="{FF2B5EF4-FFF2-40B4-BE49-F238E27FC236}">
                <a16:creationId xmlns:a16="http://schemas.microsoft.com/office/drawing/2014/main" id="{7D240634-8943-6FC7-B322-C12F61B6A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3016251"/>
            <a:ext cx="3570514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0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FA49-FAEC-F272-F17A-18239E9C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DCB5-DB45-38D5-633E-A5D5DA7C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pretraining</a:t>
            </a:r>
          </a:p>
          <a:p>
            <a:pPr lvl="1"/>
            <a:r>
              <a:rPr lang="en-US" dirty="0"/>
              <a:t>REALM (</a:t>
            </a:r>
            <a:r>
              <a:rPr lang="en-US" dirty="0" err="1"/>
              <a:t>Guu</a:t>
            </a:r>
            <a:r>
              <a:rPr lang="en-US" dirty="0"/>
              <a:t> et al., 2020)</a:t>
            </a:r>
          </a:p>
          <a:p>
            <a:pPr lvl="1"/>
            <a:r>
              <a:rPr lang="en-US" dirty="0"/>
              <a:t>RETRO (Borgeaud et al., 2022)</a:t>
            </a:r>
          </a:p>
          <a:p>
            <a:r>
              <a:rPr lang="en-US" dirty="0"/>
              <a:t>Finetuning for RAG</a:t>
            </a:r>
          </a:p>
          <a:p>
            <a:pPr lvl="1"/>
            <a:r>
              <a:rPr lang="en-US" dirty="0"/>
              <a:t>Atlas (</a:t>
            </a:r>
            <a:r>
              <a:rPr lang="en-US" dirty="0" err="1"/>
              <a:t>Izacard</a:t>
            </a:r>
            <a:r>
              <a:rPr lang="en-US" dirty="0"/>
              <a:t> et al., 2022)</a:t>
            </a:r>
          </a:p>
          <a:p>
            <a:pPr lvl="1"/>
            <a:r>
              <a:rPr lang="en-US" dirty="0"/>
              <a:t>RA-DIT (Lin et al., 2023)</a:t>
            </a:r>
          </a:p>
          <a:p>
            <a:r>
              <a:rPr lang="en-US" dirty="0"/>
              <a:t>Reranking</a:t>
            </a:r>
          </a:p>
        </p:txBody>
      </p:sp>
      <p:pic>
        <p:nvPicPr>
          <p:cNvPr id="5" name="Picture 4" descr="A cartoon character looking at a machine&#10;&#10;Description automatically generated">
            <a:extLst>
              <a:ext uri="{FF2B5EF4-FFF2-40B4-BE49-F238E27FC236}">
                <a16:creationId xmlns:a16="http://schemas.microsoft.com/office/drawing/2014/main" id="{F191AF91-4BE5-D108-F1E2-3A11878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23"/>
                    </a14:imgEffect>
                    <a14:imgEffect>
                      <a14:saturation sat="3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25" y="1460500"/>
            <a:ext cx="503237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7100-C29F-1B4B-21C0-349F47D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FBFB1-C29A-855C-FD67-FEED0C6A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engine (ask questions on private data)</a:t>
            </a:r>
          </a:p>
          <a:p>
            <a:r>
              <a:rPr lang="en-US" dirty="0"/>
              <a:t>Search augmentation (Bing, Bard)</a:t>
            </a:r>
          </a:p>
          <a:p>
            <a:r>
              <a:rPr lang="en-US" dirty="0"/>
              <a:t>Question-Answering chatbots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8CFF6-C46C-C55C-F9F3-16FA3A976A75}"/>
              </a:ext>
            </a:extLst>
          </p:cNvPr>
          <p:cNvSpPr txBox="1"/>
          <p:nvPr/>
        </p:nvSpPr>
        <p:spPr>
          <a:xfrm>
            <a:off x="-268138" y="6311900"/>
            <a:ext cx="756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https://www.databricks.com/glossary/retrieval-augmented-generation-rag</a:t>
            </a:r>
          </a:p>
        </p:txBody>
      </p:sp>
      <p:pic>
        <p:nvPicPr>
          <p:cNvPr id="6" name="Picture 5" descr="A cartoon character next to a computer&#10;&#10;Description automatically generated">
            <a:extLst>
              <a:ext uri="{FF2B5EF4-FFF2-40B4-BE49-F238E27FC236}">
                <a16:creationId xmlns:a16="http://schemas.microsoft.com/office/drawing/2014/main" id="{DA4BAB1C-B420-019D-2BB1-78BD55BE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4"/>
                    </a14:imgEffect>
                    <a14:imgEffect>
                      <a14:saturation sat="3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4" y="2363363"/>
            <a:ext cx="4256314" cy="42563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73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2564-14A5-5041-B65A-9D2DC3A1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RAG implementation</a:t>
            </a:r>
          </a:p>
        </p:txBody>
      </p:sp>
      <p:pic>
        <p:nvPicPr>
          <p:cNvPr id="5" name="Picture 4" descr="A person holding a logo&#10;&#10;Description automatically generated">
            <a:extLst>
              <a:ext uri="{FF2B5EF4-FFF2-40B4-BE49-F238E27FC236}">
                <a16:creationId xmlns:a16="http://schemas.microsoft.com/office/drawing/2014/main" id="{B205D41C-8560-5441-B1BC-05D34D705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26610" r="9663" b="32291"/>
          <a:stretch/>
        </p:blipFill>
        <p:spPr>
          <a:xfrm>
            <a:off x="740229" y="2427678"/>
            <a:ext cx="5181600" cy="1001322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45B1BE8-B218-FA83-566F-D59B330A0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4410" r="3387" b="7136"/>
          <a:stretch/>
        </p:blipFill>
        <p:spPr>
          <a:xfrm>
            <a:off x="838200" y="3743965"/>
            <a:ext cx="5083629" cy="1662800"/>
          </a:xfrm>
          <a:prstGeom prst="rect">
            <a:avLst/>
          </a:prstGeom>
        </p:spPr>
      </p:pic>
      <p:pic>
        <p:nvPicPr>
          <p:cNvPr id="9" name="Picture 8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555705A4-464F-8371-A674-FC5830C7B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3274628"/>
            <a:ext cx="4800600" cy="15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1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BAAED30-6BD0-AA6D-0A8E-31B7B4C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Thank you</a:t>
            </a:r>
          </a:p>
        </p:txBody>
      </p:sp>
      <p:pic>
        <p:nvPicPr>
          <p:cNvPr id="5" name="Content Placeholder 4" descr="A movie poster of a cartoon character on stage with a crowd of people behind it&#10;&#10;Description automatically generated">
            <a:extLst>
              <a:ext uri="{FF2B5EF4-FFF2-40B4-BE49-F238E27FC236}">
                <a16:creationId xmlns:a16="http://schemas.microsoft.com/office/drawing/2014/main" id="{6DC0F048-9905-8960-B268-DF79E00A2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6" b="1266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CE97676-3C2F-CCE1-DE2A-ED07FF6FF55D}"/>
              </a:ext>
            </a:extLst>
          </p:cNvPr>
          <p:cNvSpPr txBox="1">
            <a:spLocks/>
          </p:cNvSpPr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>
                <a:solidFill>
                  <a:srgbClr val="FFFFFF"/>
                </a:solidFill>
              </a:rPr>
              <a:t>ali.najafi@sabanciuniv.edu</a:t>
            </a:r>
          </a:p>
          <a:p>
            <a:pPr marL="0"/>
            <a:r>
              <a:rPr lang="en-US" sz="2000" b="1" dirty="0" err="1">
                <a:solidFill>
                  <a:srgbClr val="FFFFFF"/>
                </a:solidFill>
                <a:sym typeface="Barlow"/>
              </a:rPr>
              <a:t>www.najafi-ali.com</a:t>
            </a:r>
            <a:endParaRPr lang="en-US" sz="2000" dirty="0">
              <a:solidFill>
                <a:srgbClr val="FFFFFF"/>
              </a:solidFill>
              <a:sym typeface="Barlow"/>
            </a:endParaRPr>
          </a:p>
          <a:p>
            <a:pPr marL="0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071D-5DDE-558B-07C0-CC81533D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RAG?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091A-C4D6-765E-8CC8-9C1808F72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Hallucination</a:t>
            </a:r>
          </a:p>
          <a:p>
            <a:r>
              <a:rPr lang="en-US"/>
              <a:t>Referencing capabilities</a:t>
            </a:r>
          </a:p>
          <a:p>
            <a:r>
              <a:rPr lang="en-US"/>
              <a:t>Up-to-date knowledge</a:t>
            </a:r>
          </a:p>
          <a:p>
            <a:r>
              <a:rPr lang="en-US"/>
              <a:t>Private knowledge</a:t>
            </a:r>
            <a:endParaRPr lang="en-US" dirty="0"/>
          </a:p>
        </p:txBody>
      </p:sp>
      <p:pic>
        <p:nvPicPr>
          <p:cNvPr id="9" name="Picture 8" descr="A cartoon character with brain and ice cream&#10;&#10;Description automatically generated">
            <a:extLst>
              <a:ext uri="{FF2B5EF4-FFF2-40B4-BE49-F238E27FC236}">
                <a16:creationId xmlns:a16="http://schemas.microsoft.com/office/drawing/2014/main" id="{F336060A-DBFD-B64D-766E-9CED36F6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5785"/>
            <a:ext cx="4626429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BB73D7F6-189C-B663-E661-D1747D996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/>
          <a:stretch/>
        </p:blipFill>
        <p:spPr>
          <a:xfrm>
            <a:off x="838200" y="109899"/>
            <a:ext cx="10515600" cy="2069190"/>
          </a:xfrm>
        </p:spPr>
      </p:pic>
      <p:pic>
        <p:nvPicPr>
          <p:cNvPr id="7" name="Picture 6" descr="A diagram of a pyramid&#10;&#10;Description automatically generated">
            <a:extLst>
              <a:ext uri="{FF2B5EF4-FFF2-40B4-BE49-F238E27FC236}">
                <a16:creationId xmlns:a16="http://schemas.microsoft.com/office/drawing/2014/main" id="{C33A4957-64C7-E994-F15F-82F825CB3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84" y="2086790"/>
            <a:ext cx="4863286" cy="47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241A4F5-6C34-E9D2-BEF5-812A1B2E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0" y="2847989"/>
            <a:ext cx="11472239" cy="1830923"/>
          </a:xfrm>
          <a:prstGeom prst="rect">
            <a:avLst/>
          </a:prstGeom>
        </p:spPr>
      </p:pic>
      <p:pic>
        <p:nvPicPr>
          <p:cNvPr id="4" name="Content Placeholder 4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05EC9BC5-0299-2E2A-3868-9D1EF46C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/>
          <a:stretch/>
        </p:blipFill>
        <p:spPr>
          <a:xfrm>
            <a:off x="838200" y="109899"/>
            <a:ext cx="10515600" cy="2069190"/>
          </a:xfrm>
        </p:spPr>
      </p:pic>
    </p:spTree>
    <p:extLst>
      <p:ext uri="{BB962C8B-B14F-4D97-AF65-F5344CB8AC3E}">
        <p14:creationId xmlns:p14="http://schemas.microsoft.com/office/powerpoint/2010/main" val="31808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71A3-2D4A-ED28-A16C-A989AC44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RAG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0374-F45D-6555-7665-1358F064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 language model</a:t>
            </a:r>
          </a:p>
          <a:p>
            <a:r>
              <a:rPr lang="en-US" dirty="0"/>
              <a:t>Vector (knowledge) database</a:t>
            </a:r>
          </a:p>
          <a:p>
            <a:r>
              <a:rPr lang="en-US" dirty="0"/>
              <a:t>Retrieval procedure</a:t>
            </a:r>
          </a:p>
          <a:p>
            <a:r>
              <a:rPr lang="en-US" dirty="0"/>
              <a:t>Generative (decoder) language model</a:t>
            </a:r>
          </a:p>
          <a:p>
            <a:endParaRPr lang="en-US" dirty="0"/>
          </a:p>
        </p:txBody>
      </p:sp>
      <p:pic>
        <p:nvPicPr>
          <p:cNvPr id="5" name="Picture 4" descr="A cartoon character working on a machine&#10;&#10;Description automatically generated">
            <a:extLst>
              <a:ext uri="{FF2B5EF4-FFF2-40B4-BE49-F238E27FC236}">
                <a16:creationId xmlns:a16="http://schemas.microsoft.com/office/drawing/2014/main" id="{6C6DCAF0-88A0-8A3A-5ED3-27B1DC1D0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85" y="1690688"/>
            <a:ext cx="480218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0D6F-C2C2-1715-9EEE-4DC6A9BE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Encoder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4E0FD-EB6B-4157-A6CC-B4B47B89EF01}"/>
              </a:ext>
            </a:extLst>
          </p:cNvPr>
          <p:cNvSpPr txBox="1"/>
          <p:nvPr/>
        </p:nvSpPr>
        <p:spPr>
          <a:xfrm>
            <a:off x="662274" y="1650746"/>
            <a:ext cx="93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What is the color of the cute small cat?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95A92-28A3-BE51-7CB0-B3DC23F8624A}"/>
              </a:ext>
            </a:extLst>
          </p:cNvPr>
          <p:cNvSpPr txBox="1"/>
          <p:nvPr/>
        </p:nvSpPr>
        <p:spPr>
          <a:xfrm>
            <a:off x="662274" y="2355412"/>
            <a:ext cx="5923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Documents: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 The funny dog is white.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black kitten is cute.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 The grey cat is playful.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		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DD310-5276-93FD-4A24-D6705D1055B2}"/>
              </a:ext>
            </a:extLst>
          </p:cNvPr>
          <p:cNvCxnSpPr>
            <a:cxnSpLocks/>
          </p:cNvCxnSpPr>
          <p:nvPr/>
        </p:nvCxnSpPr>
        <p:spPr>
          <a:xfrm flipH="1">
            <a:off x="5617029" y="2174210"/>
            <a:ext cx="1981200" cy="780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FE58B-29DE-0F8C-2132-395637EF9CE5}"/>
              </a:ext>
            </a:extLst>
          </p:cNvPr>
          <p:cNvCxnSpPr>
            <a:cxnSpLocks/>
          </p:cNvCxnSpPr>
          <p:nvPr/>
        </p:nvCxnSpPr>
        <p:spPr>
          <a:xfrm flipH="1">
            <a:off x="5769429" y="2174210"/>
            <a:ext cx="1828800" cy="114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8A388-57C7-A507-D73F-C7A11E97AA31}"/>
              </a:ext>
            </a:extLst>
          </p:cNvPr>
          <p:cNvCxnSpPr>
            <a:cxnSpLocks/>
          </p:cNvCxnSpPr>
          <p:nvPr/>
        </p:nvCxnSpPr>
        <p:spPr>
          <a:xfrm flipH="1">
            <a:off x="5921829" y="2174210"/>
            <a:ext cx="1676400" cy="1553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069FA9-A30F-29AB-E1C9-2233E27E886A}"/>
              </a:ext>
            </a:extLst>
          </p:cNvPr>
          <p:cNvSpPr txBox="1"/>
          <p:nvPr/>
        </p:nvSpPr>
        <p:spPr>
          <a:xfrm>
            <a:off x="6149552" y="2286332"/>
            <a:ext cx="5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A83E-F03E-1162-94C5-12C2FCE89E5E}"/>
              </a:ext>
            </a:extLst>
          </p:cNvPr>
          <p:cNvSpPr txBox="1"/>
          <p:nvPr/>
        </p:nvSpPr>
        <p:spPr>
          <a:xfrm>
            <a:off x="7023040" y="2906285"/>
            <a:ext cx="482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How can we match the query with the right document?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78B1E-95C8-E6C7-7401-C8C59F0DACDB}"/>
              </a:ext>
            </a:extLst>
          </p:cNvPr>
          <p:cNvSpPr txBox="1"/>
          <p:nvPr/>
        </p:nvSpPr>
        <p:spPr>
          <a:xfrm>
            <a:off x="7023040" y="3789870"/>
            <a:ext cx="482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Encode the query and documents and compute similarities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52F4E-F1AD-14BB-7357-C26EB6AA63CD}"/>
              </a:ext>
            </a:extLst>
          </p:cNvPr>
          <p:cNvSpPr txBox="1"/>
          <p:nvPr/>
        </p:nvSpPr>
        <p:spPr>
          <a:xfrm>
            <a:off x="662274" y="4604241"/>
            <a:ext cx="139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FB996-F7C2-EF8A-64C2-93D2AB24BAD9}"/>
              </a:ext>
            </a:extLst>
          </p:cNvPr>
          <p:cNvSpPr txBox="1"/>
          <p:nvPr/>
        </p:nvSpPr>
        <p:spPr>
          <a:xfrm>
            <a:off x="3829503" y="4681184"/>
            <a:ext cx="197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 4, 6, …]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F266EF-02E6-5CD0-CB82-7C1DD6147964}"/>
              </a:ext>
            </a:extLst>
          </p:cNvPr>
          <p:cNvSpPr txBox="1"/>
          <p:nvPr/>
        </p:nvSpPr>
        <p:spPr>
          <a:xfrm>
            <a:off x="662274" y="5586911"/>
            <a:ext cx="209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Documents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A71B5-4DDF-6A36-E784-58674F906B26}"/>
              </a:ext>
            </a:extLst>
          </p:cNvPr>
          <p:cNvSpPr txBox="1"/>
          <p:nvPr/>
        </p:nvSpPr>
        <p:spPr>
          <a:xfrm>
            <a:off x="3829503" y="5327148"/>
            <a:ext cx="155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[5, 2, 1, …]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BE081-C296-3FB2-2142-0C982772573A}"/>
              </a:ext>
            </a:extLst>
          </p:cNvPr>
          <p:cNvSpPr txBox="1"/>
          <p:nvPr/>
        </p:nvSpPr>
        <p:spPr>
          <a:xfrm>
            <a:off x="3829502" y="5666340"/>
            <a:ext cx="155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 4, 3, …]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6CE88A-16B9-0DCA-2477-403D28DD899A}"/>
              </a:ext>
            </a:extLst>
          </p:cNvPr>
          <p:cNvSpPr txBox="1"/>
          <p:nvPr/>
        </p:nvSpPr>
        <p:spPr>
          <a:xfrm>
            <a:off x="3829501" y="5956397"/>
            <a:ext cx="155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 3, 1, …]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92FC7E-6E96-E376-98B4-359B2EA39D33}"/>
              </a:ext>
            </a:extLst>
          </p:cNvPr>
          <p:cNvCxnSpPr>
            <a:cxnSpLocks/>
          </p:cNvCxnSpPr>
          <p:nvPr/>
        </p:nvCxnSpPr>
        <p:spPr>
          <a:xfrm>
            <a:off x="2438662" y="4835072"/>
            <a:ext cx="1140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A3CC21-C0BC-2BDF-78D0-73732E72E5CB}"/>
              </a:ext>
            </a:extLst>
          </p:cNvPr>
          <p:cNvCxnSpPr>
            <a:cxnSpLocks/>
          </p:cNvCxnSpPr>
          <p:nvPr/>
        </p:nvCxnSpPr>
        <p:spPr>
          <a:xfrm>
            <a:off x="2725817" y="5817743"/>
            <a:ext cx="8531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BF36-F22D-8A55-98E6-8214B497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Encoder model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4F4F-D6A7-AFD4-C42B-5CDDAF2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sequence (not token) encodings</a:t>
            </a:r>
          </a:p>
          <a:p>
            <a:r>
              <a:rPr lang="en-US" dirty="0"/>
              <a:t>Encodings capture semantics</a:t>
            </a:r>
          </a:p>
          <a:p>
            <a:r>
              <a:rPr lang="en-US" dirty="0"/>
              <a:t>Suitable maximum sequence length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ChatGPT, Google Gemini, open source…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machine with numbers coming out of it&#10;&#10;Description automatically generated">
            <a:extLst>
              <a:ext uri="{FF2B5EF4-FFF2-40B4-BE49-F238E27FC236}">
                <a16:creationId xmlns:a16="http://schemas.microsoft.com/office/drawing/2014/main" id="{65F97F37-8C78-E2C3-FBC6-3E6491654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F0E8"/>
              </a:clrFrom>
              <a:clrTo>
                <a:srgbClr val="EFF0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637" r="89844">
                        <a14:foregroundMark x1="29102" y1="87207" x2="4492" y2="82422"/>
                        <a14:foregroundMark x1="4297" y1="81055" x2="9570" y2="79785"/>
                        <a14:foregroundMark x1="5078" y1="87695" x2="2637" y2="86328"/>
                        <a14:foregroundMark x1="9766" y1="87695" x2="32324" y2="89551"/>
                        <a14:foregroundMark x1="43945" y1="86914" x2="66504" y2="79785"/>
                        <a14:foregroundMark x1="56445" y1="85840" x2="62012" y2="84277"/>
                      </a14:backgroundRemoval>
                    </a14:imgEffect>
                    <a14:imgEffect>
                      <a14:colorTemperature colorTemp="3000"/>
                    </a14:imgEffect>
                    <a14:imgEffect>
                      <a14:saturation sat="3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70" y="2637323"/>
            <a:ext cx="4220678" cy="42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BF36-F22D-8A55-98E6-8214B497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Encoder model choice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4F4F-D6A7-AFD4-C42B-5CDDAF2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Local or cloud?</a:t>
            </a:r>
          </a:p>
          <a:p>
            <a:r>
              <a:rPr lang="en-US"/>
              <a:t>Expenses</a:t>
            </a:r>
          </a:p>
          <a:p>
            <a:r>
              <a:rPr lang="en-US"/>
              <a:t>Privacy</a:t>
            </a:r>
          </a:p>
          <a:p>
            <a:r>
              <a:rPr lang="en-US"/>
              <a:t>Latency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artoon of a person standing on a road with a sign on his head&#10;&#10;Description automatically generated">
            <a:extLst>
              <a:ext uri="{FF2B5EF4-FFF2-40B4-BE49-F238E27FC236}">
                <a16:creationId xmlns:a16="http://schemas.microsoft.com/office/drawing/2014/main" id="{A0088AE9-FA20-1B4B-76AE-A418CDF1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885030"/>
            <a:ext cx="5629275" cy="562927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57C7B88-5109-B895-7333-1DC11377D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053" b="73208" l="60944" r="85100">
                        <a14:foregroundMark x1="76733" y1="51053" x2="76733" y2="51053"/>
                        <a14:foregroundMark x1="74092" y1="48684" x2="74092" y2="48684"/>
                        <a14:foregroundMark x1="69307" y1="44737" x2="69307" y2="44737"/>
                        <a14:foregroundMark x1="79208" y1="45263" x2="79208" y2="4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24" t="15659" r="11880" b="20397"/>
          <a:stretch/>
        </p:blipFill>
        <p:spPr>
          <a:xfrm>
            <a:off x="7766028" y="1598186"/>
            <a:ext cx="387372" cy="514379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1CFDDA54-6866-0593-0E16-DEC85F5E2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38" b="92857" l="10000" r="90000">
                        <a14:foregroundMark x1="46000" y1="8333" x2="46000" y2="8333"/>
                        <a14:foregroundMark x1="55667" y1="92857" x2="55667" y2="9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19" y="1606550"/>
            <a:ext cx="563775" cy="3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764</TotalTime>
  <Words>597</Words>
  <Application>Microsoft Macintosh PowerPoint</Application>
  <PresentationFormat>Widescreen</PresentationFormat>
  <Paragraphs>144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Barlow</vt:lpstr>
      <vt:lpstr>Calibri</vt:lpstr>
      <vt:lpstr>Courier New</vt:lpstr>
      <vt:lpstr>Open Sans</vt:lpstr>
      <vt:lpstr>Office Theme</vt:lpstr>
      <vt:lpstr>Retrieval Augmented Generation (RAG)</vt:lpstr>
      <vt:lpstr>What is RAG?</vt:lpstr>
      <vt:lpstr>Why RAG?</vt:lpstr>
      <vt:lpstr>PowerPoint Presentation</vt:lpstr>
      <vt:lpstr>PowerPoint Presentation</vt:lpstr>
      <vt:lpstr>Requirements for RAG System</vt:lpstr>
      <vt:lpstr>1. Encoder Model</vt:lpstr>
      <vt:lpstr>1. Encoder model properties</vt:lpstr>
      <vt:lpstr>1. Encoder model choice</vt:lpstr>
      <vt:lpstr>2. Vector Database</vt:lpstr>
      <vt:lpstr>2. Vector Database</vt:lpstr>
      <vt:lpstr>PowerPoint Presentation</vt:lpstr>
      <vt:lpstr>PowerPoint Presentation</vt:lpstr>
      <vt:lpstr>4. Generative model</vt:lpstr>
      <vt:lpstr>Final pipeline – Creating the system</vt:lpstr>
      <vt:lpstr>Final pipeline – Inference</vt:lpstr>
      <vt:lpstr>RAG Evaluation</vt:lpstr>
      <vt:lpstr>PowerPoint Presentation</vt:lpstr>
      <vt:lpstr>PowerPoint Presentation</vt:lpstr>
      <vt:lpstr>Evaluation - Metrics</vt:lpstr>
      <vt:lpstr>Problems in evaluation</vt:lpstr>
      <vt:lpstr>Advanced RAG</vt:lpstr>
      <vt:lpstr>Applications of RAG</vt:lpstr>
      <vt:lpstr>Frameworks for RAG implementation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Retrieval Augmented Generation (RAG)</dc:title>
  <dc:creator>Zouzou,Yasser</dc:creator>
  <cp:lastModifiedBy>Ali Najafi (Student)</cp:lastModifiedBy>
  <cp:revision>16</cp:revision>
  <dcterms:created xsi:type="dcterms:W3CDTF">2024-01-20T14:02:37Z</dcterms:created>
  <dcterms:modified xsi:type="dcterms:W3CDTF">2025-08-03T09:37:23Z</dcterms:modified>
</cp:coreProperties>
</file>